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8" r:id="rId4"/>
    <p:sldId id="258" r:id="rId5"/>
    <p:sldId id="288" r:id="rId6"/>
    <p:sldId id="267" r:id="rId7"/>
    <p:sldId id="269" r:id="rId8"/>
    <p:sldId id="270" r:id="rId9"/>
    <p:sldId id="271" r:id="rId10"/>
    <p:sldId id="265" r:id="rId11"/>
    <p:sldId id="266" r:id="rId12"/>
    <p:sldId id="260" r:id="rId13"/>
    <p:sldId id="261" r:id="rId14"/>
    <p:sldId id="272" r:id="rId15"/>
    <p:sldId id="262" r:id="rId16"/>
    <p:sldId id="273" r:id="rId17"/>
    <p:sldId id="263" r:id="rId18"/>
    <p:sldId id="264" r:id="rId19"/>
    <p:sldId id="281" r:id="rId20"/>
    <p:sldId id="274" r:id="rId21"/>
    <p:sldId id="275" r:id="rId22"/>
    <p:sldId id="280" r:id="rId23"/>
    <p:sldId id="276" r:id="rId24"/>
    <p:sldId id="287" r:id="rId25"/>
    <p:sldId id="277" r:id="rId26"/>
    <p:sldId id="278" r:id="rId27"/>
    <p:sldId id="284" r:id="rId28"/>
    <p:sldId id="279" r:id="rId29"/>
    <p:sldId id="289" r:id="rId30"/>
    <p:sldId id="290" r:id="rId31"/>
    <p:sldId id="291" r:id="rId32"/>
    <p:sldId id="292" r:id="rId33"/>
    <p:sldId id="294" r:id="rId34"/>
    <p:sldId id="293" r:id="rId35"/>
    <p:sldId id="295" r:id="rId36"/>
    <p:sldId id="296" r:id="rId37"/>
    <p:sldId id="282" r:id="rId38"/>
    <p:sldId id="283" r:id="rId39"/>
    <p:sldId id="285" r:id="rId40"/>
    <p:sldId id="286" r:id="rId41"/>
  </p:sldIdLst>
  <p:sldSz cx="14630400" cy="8229600"/>
  <p:notesSz cx="8229600" cy="14630400"/>
  <p:embeddedFontLst>
    <p:embeddedFont>
      <p:font typeface="Brygada 1918" panose="020B0604020202020204" charset="0"/>
      <p:regular r:id="rId43"/>
    </p:embeddedFont>
    <p:embeddedFont>
      <p:font typeface="Brygada 1918 Semi Bold" panose="020B0604020202020204" charset="0"/>
      <p:regular r:id="rId44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1" autoAdjust="0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4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137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7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69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7263-341C-9B34-7494-07D9AF0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57778-B8A6-C7EC-D8B8-555591422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AE6C-A018-5CAC-E48D-DC200946A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CD4E-4859-5B2C-469F-38561762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7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90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D5307-2EDE-C6E0-FA3D-A1114AFB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756C1-5D25-834F-C899-B63BFD30A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E3C02-2D3E-4395-4824-9D9371E2D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F64A-DB41-354A-8FE9-C459ADA8E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24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5589-9AC0-6308-3654-D7CAA8E2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3162A-85D2-C1FB-A58A-E7ADA074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EA69E-55C2-5D8D-E410-F090DCE2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8FB1-373B-2B64-D2AA-8BA1046A2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7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A65FB-5892-B01E-F778-1FD64167C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99177-5A61-D099-0171-F42FA5552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CAD23-6739-006A-B03E-3537E877B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34454-7428-69C4-06A8-0FC3A62A54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81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C6608-0340-6074-9968-6971C301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5AC4E-DD19-1E62-86D1-236558828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70C5D-BB12-0152-AB46-A54E45971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BEC30-1E51-3AA8-968B-52C850897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24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C90E5-4574-F812-97B7-9B31054ED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26D214-0FB5-C441-E56F-EF0DFD9B8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5AFC16-A411-CD20-3FEF-647DCFD01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3A978-F2EC-270E-99C4-B4A6F10D06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94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9E1-1FD5-05E7-94DD-BE849D8D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5EAC-374F-90D5-A421-F609EB046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4A89A-63C2-D955-30E5-72EC2C742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540C5-3F21-DA73-90EB-5374AD62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304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B961-7DB0-B256-8D83-F49A7A6C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A89FA-0BEB-6A2D-6068-36BF2AF24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0198C-D90A-5044-3553-95641323B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7CB62-F5E5-8E55-F170-964AECCD07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08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4D45A-6EEE-1F59-1105-4AB84FE09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CE3CFA-4BF9-D446-1D98-28C17CDCF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00DBD2-A2EB-40E7-487C-41908C94E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720D0-7D75-44CA-F802-F436F47A79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39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6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F225-7A81-633C-03F7-42CA734E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CAB18-0593-A04C-BC76-366F6943E1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40052C-6628-33DE-70CA-92E11459E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ECAF1-FEBB-5715-F58F-0E4FC9210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795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91318-E8CF-5880-06E8-258FDE247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CD669C-A8FD-6E38-5B66-A748B163C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D7EF3-0917-7D46-35BA-F5FEA4553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14379-9CBD-D8F1-A661-1A94E5427A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325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670FB-C481-F9B7-9DC9-999CE74C3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E6F2D3-447E-B4F1-792C-1AB555A41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623C6A-1D66-CBDC-D011-705F6F1B0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81C3D-997A-5028-F3E1-3591B5302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10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CF7E-2004-8A19-4568-6D94441B4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89D0C-4EFA-DD9C-1CEE-8C5DE6E29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AFC79-C211-25E6-50FE-5BE336986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21592-D754-1212-FF4B-B89309940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001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5C76D-4D86-42B5-7D05-8F2995E03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4352D-6974-37A7-F93A-EE5030CFD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5AF71D-F979-3340-40A8-B57998693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B5216-78C1-556F-EF3F-FE1CF03635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41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DC448-A451-6EF4-3615-683A7CF67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E9638-C41C-4B4D-9DAE-017BB2D2B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F3CD9-D38C-FCC7-20B5-65E3E60A5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5B357-6443-E883-24C8-D7B17255B4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820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A9922-090C-44DA-220D-F831D9B31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C511E-64D6-0432-792B-25A0FC6D6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37D18-56D4-25D9-FC7A-F3C918685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C379D-2A36-BE7E-9C68-CD00A0D4A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445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17AB8-8FAC-C9CF-8D9F-7272BE33C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28FE80-017D-0074-D5AC-F1FD3633A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57AD3-2AB9-E3F5-7B41-3FB273AAE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3569-17C9-1318-382E-06081694A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786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F7ECB-3F53-494A-7F61-E70235A3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2D238-FE42-CE87-F3A3-4D727D2AE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334FE-03FD-B750-45F1-6E581324F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68311-8085-9843-EA1D-925114C21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765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5B325-5824-C3B0-9A39-A0C5FEB7B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61F64-2803-B072-852D-F5BC89741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5AD6C3-CB11-8A7B-294E-4F8E87537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3B115-7860-168F-3527-A60482A82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18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36516-1A4C-BB6E-7176-8F302A440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31A4B-D2A6-4086-60E7-1C7DA6606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A5A3E-6EE0-DB89-F4C9-8BF11EF28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3750E-DB51-A2A9-0CF7-4B58A9D52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32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83116-E600-53B1-FE3B-B302FE4FC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55C54-A798-3D9B-DC8C-B9D087FBC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B287C-9C7A-FACD-1E51-B4BC60DB2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E2638-80A2-AD25-E04E-99D294B30E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46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FB3BE-4A03-D49A-8345-DCDBC582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475D4-CBA8-AB0D-116F-56F55264C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47635-252E-68B9-7354-ADFA8C5EE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72BC-716C-1207-D6CF-8C32F469A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13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2A7F-00AB-DD47-FCDF-6D03C5AA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CCCAA-D7AB-64D1-6414-2AE8F704E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F9CDF-ADA8-D3FE-151A-B59F0DFBF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27DC-F700-EF0F-FF31-C0F85BE42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78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145A-B8AB-E3E5-CEBC-93BBCA525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97A9D-5C26-DD60-F6A7-F5D30740B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DCBD5-BF5F-2C85-5B58-2F4198715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2288E-0A7F-1286-B9D7-056B88425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13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024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Packeta Hálózat: Hálózati Infrastruktúra Tervezés és Implementáció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2923415" y="5439941"/>
            <a:ext cx="87835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Oleszka Attila, Simon Viktor és Kántor Bence projektmunkája</a:t>
            </a:r>
            <a:endParaRPr lang="en-US" sz="28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C06E6B6-5C44-4710-ADDC-A4C126D1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6F0C385B-3E17-CEBB-8F26-89F7D14EF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SSH Beállítások: Biztonságos Távoli Menedzsment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3" name="Text 17"/>
          <p:cNvSpPr/>
          <p:nvPr/>
        </p:nvSpPr>
        <p:spPr>
          <a:xfrm>
            <a:off x="141653" y="79664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biztonságos menedzsment alapvető fontosságú a hálózat védelmében.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73D358A2-0958-48F2-9888-BEF68F7E7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1847965"/>
            <a:ext cx="5198422" cy="286913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20E8A7C7-29C1-40A0-94A3-82FE3B94E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7741" y="1861330"/>
            <a:ext cx="5284126" cy="301802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D18F6E42-E8FA-4419-9E52-2C94E9098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>
            <a:extLst>
              <a:ext uri="{FF2B5EF4-FFF2-40B4-BE49-F238E27FC236}">
                <a16:creationId xmlns:a16="http://schemas.microsoft.com/office/drawing/2014/main" id="{025A65B9-C279-A157-EA55-9494582F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472172" y="63826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SSH Tesztelés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7150841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Az SSH tesztelés biztosítja a távoli hozzáférés megbízhatóságát, biztonságát és teljesítményét, védve az adatokat és a rendszer integritását.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C1BAB25-5FD0-417C-844B-454DC039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76E4D7A-8B5A-8515-C45F-3C1BFE515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81" y="1470753"/>
            <a:ext cx="7519751" cy="243597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2CEFFD0-FE4E-65DE-1AB5-03AAD9933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3545" y="3906729"/>
            <a:ext cx="6914508" cy="2578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EE39B71F-9F38-F37C-1022-2DD0AC420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1612" y="7502009"/>
            <a:ext cx="7021235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29258" y="1795144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Hot Standby Router Protocol (HSRP) biztosítja a routerek közötti hibatűrést és redundanciát.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25576" y="2386659"/>
            <a:ext cx="13607177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Virtuális IP cím használata a redundáns router párhoz.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29258" y="2658009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Automata átállás az aktív router meghibásodása esetén.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29258" y="2983995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ctr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Folyamatos hálózati elérhetőség fenntartása.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BA4CF04-0121-4285-9882-7F501DB0B932}"/>
              </a:ext>
            </a:extLst>
          </p:cNvPr>
          <p:cNvSpPr/>
          <p:nvPr/>
        </p:nvSpPr>
        <p:spPr>
          <a:xfrm>
            <a:off x="1820792" y="568123"/>
            <a:ext cx="10286662" cy="601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HSRP </a:t>
            </a:r>
            <a:r>
              <a:rPr lang="en-US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Megvalósítás</a:t>
            </a: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: Router </a:t>
            </a:r>
            <a:r>
              <a:rPr lang="en-US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Redundancia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F66FA297-1F95-4DDB-9993-2B30F49A1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A8C01EE8-620F-4D8C-BA2D-32CFED143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58" y="4588427"/>
            <a:ext cx="4674330" cy="261509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A592C59-CB92-4C03-BDF2-859670A65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6521" y="4642299"/>
            <a:ext cx="4236965" cy="2615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9FB7F29-1847-0E42-18B8-BA82C8182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027473" y="517166"/>
            <a:ext cx="4575453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HSRP Teszt és Ellenőrzés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393031" y="1342735"/>
            <a:ext cx="3084790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Aktív/Standby állapot ellenőrzése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-86133" y="1719100"/>
            <a:ext cx="6582489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parancssori kimenet igazolja a beállított virtuális IP címet és az Active/Standby router szerepeket.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8820626" y="1280874"/>
            <a:ext cx="2118598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Hiba átállás szimuláció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647979" y="1759658"/>
            <a:ext cx="6582489" cy="882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Ping tesztek futtatása a router szerepek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váltása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közben</a:t>
            </a:r>
            <a:endParaRPr lang="hu-HU" sz="2000" dirty="0">
              <a:solidFill>
                <a:schemeClr val="bg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9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a redundancia ellenőrzésére.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543401" y="7556183"/>
            <a:ext cx="1354359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Cél: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Meggyőződni arról, hogy a hálózat képes kezelni az egyik router kiesését adatvesztés nélkül.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45EE20B-9E64-47AF-BE03-6351E218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15FD868E-9A7B-2FDF-9B1F-155994EAD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01" y="2642156"/>
            <a:ext cx="5833201" cy="451787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7A8E6E4-33BF-1577-6CDD-938B32C89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800" y="2632538"/>
            <a:ext cx="6113124" cy="4501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F9924D30-2DF3-8F52-BC8E-981C4E1B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Vlan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 táblázat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945903"/>
              </p:ext>
            </p:extLst>
          </p:nvPr>
        </p:nvGraphicFramePr>
        <p:xfrm>
          <a:off x="1422211" y="2992871"/>
          <a:ext cx="11785975" cy="26579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57195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2085349493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31161224"/>
                    </a:ext>
                  </a:extLst>
                </a:gridCol>
                <a:gridCol w="2357195">
                  <a:extLst>
                    <a:ext uri="{9D8B030D-6E8A-4147-A177-3AD203B41FA5}">
                      <a16:colId xmlns:a16="http://schemas.microsoft.com/office/drawing/2014/main" val="474512280"/>
                    </a:ext>
                  </a:extLst>
                </a:gridCol>
              </a:tblGrid>
              <a:tr h="690697">
                <a:tc>
                  <a:txBody>
                    <a:bodyPr/>
                    <a:lstStyle/>
                    <a:p>
                      <a:r>
                        <a:rPr lang="hu-HU" dirty="0"/>
                        <a:t>Eszköz neve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Azonosító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Portok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Hálózat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G1/0/24</a:t>
                      </a:r>
                    </a:p>
                    <a:p>
                      <a:endParaRPr lang="hu-HU" dirty="0"/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983610">
                <a:tc>
                  <a:txBody>
                    <a:bodyPr/>
                    <a:lstStyle/>
                    <a:p>
                      <a:r>
                        <a:rPr lang="hu-HU" dirty="0"/>
                        <a:t>Packeta-SW2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15</a:t>
                      </a:r>
                    </a:p>
                    <a:p>
                      <a:r>
                        <a:rPr lang="hu-HU" dirty="0"/>
                        <a:t>35</a:t>
                      </a:r>
                    </a:p>
                    <a:p>
                      <a:r>
                        <a:rPr lang="hu-HU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Delutanos</a:t>
                      </a:r>
                      <a:endParaRPr lang="hu-HU" dirty="0"/>
                    </a:p>
                    <a:p>
                      <a:r>
                        <a:rPr lang="hu-HU" dirty="0" err="1"/>
                        <a:t>Ejszakas</a:t>
                      </a:r>
                      <a:endParaRPr lang="hu-HU" dirty="0"/>
                    </a:p>
                    <a:p>
                      <a:r>
                        <a:rPr lang="hu-HU" dirty="0"/>
                        <a:t>Szemetes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  <a:p>
                      <a:r>
                        <a:rPr lang="hu-HU" dirty="0"/>
                        <a:t>G1/0/24</a:t>
                      </a:r>
                    </a:p>
                    <a:p>
                      <a:r>
                        <a:rPr lang="hu-HU" dirty="0"/>
                        <a:t>G1/0/4-23, G1/0/25-28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39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65B0A25F-B26B-2E58-40C0-A02984AFD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787854" y="447274"/>
            <a:ext cx="705469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VLAN-ok 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tesztelése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Virtual LAN-ok (VLAN) használata a forgalom logikai szegmentálásához és a biztonság növeléséhez.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725931" y="7076973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Adományozás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864514" y="7309295"/>
            <a:ext cx="3901639" cy="69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Külön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hálózati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szegmens</a:t>
            </a:r>
            <a:endParaRPr lang="hu-HU" sz="2000" dirty="0">
              <a:solidFill>
                <a:schemeClr val="bg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a speciális adatforgalomhoz.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6390304" y="7080859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Elkülönítés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5221248" y="7309296"/>
            <a:ext cx="4111704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jogosultságok és a forgalom elkülönítése a jobb teljesítményért és biztonságért.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989669" y="7094031"/>
            <a:ext cx="172283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Kezelés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9795234" y="7296124"/>
            <a:ext cx="4111704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hálózat könnyebb </a:t>
            </a: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adminisztrációja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</a:t>
            </a:r>
            <a:endParaRPr lang="hu-HU" sz="2000" dirty="0">
              <a:solidFill>
                <a:schemeClr val="bg1"/>
              </a:solidFill>
              <a:ea typeface="Brygada 1918" pitchFamily="34" charset="-122"/>
              <a:cs typeface="Brygada 1918" pitchFamily="34" charset="-120"/>
            </a:endParaRPr>
          </a:p>
          <a:p>
            <a:pPr marL="0" indent="0" algn="ctr">
              <a:lnSpc>
                <a:spcPts val="1700"/>
              </a:lnSpc>
              <a:buNone/>
            </a:pPr>
            <a:r>
              <a:rPr lang="en-US" sz="20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és</a:t>
            </a: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hibakeresése.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586B6B77-998F-4B80-8FFA-CAF385FBD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A7D9C24A-67FF-6D2A-B2F6-4DDC56BFA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90" y="2736322"/>
            <a:ext cx="6310327" cy="2806844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9D304E5-CDA7-E5EA-4ED5-AF1385128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146" y="2734450"/>
            <a:ext cx="6164603" cy="284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AA8780AF-3EC1-F3BE-3AAF-2C701371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Etherchannel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50B15BB7-1E2B-4036-98AD-AEEA093F6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724711"/>
              </p:ext>
            </p:extLst>
          </p:nvPr>
        </p:nvGraphicFramePr>
        <p:xfrm>
          <a:off x="3763926" y="4170460"/>
          <a:ext cx="7102548" cy="31764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51274">
                  <a:extLst>
                    <a:ext uri="{9D8B030D-6E8A-4147-A177-3AD203B41FA5}">
                      <a16:colId xmlns:a16="http://schemas.microsoft.com/office/drawing/2014/main" val="1796988004"/>
                    </a:ext>
                  </a:extLst>
                </a:gridCol>
                <a:gridCol w="3551274">
                  <a:extLst>
                    <a:ext uri="{9D8B030D-6E8A-4147-A177-3AD203B41FA5}">
                      <a16:colId xmlns:a16="http://schemas.microsoft.com/office/drawing/2014/main" val="1008482782"/>
                    </a:ext>
                  </a:extLst>
                </a:gridCol>
              </a:tblGrid>
              <a:tr h="1058806">
                <a:tc>
                  <a:txBody>
                    <a:bodyPr/>
                    <a:lstStyle/>
                    <a:p>
                      <a:r>
                        <a:rPr lang="hu-HU" sz="2800" dirty="0" err="1"/>
                        <a:t>Protocols</a:t>
                      </a:r>
                      <a:endParaRPr lang="hu-H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800" dirty="0" err="1"/>
                        <a:t>Ports</a:t>
                      </a:r>
                      <a:endParaRPr lang="hu-H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38151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2366"/>
                  </a:ext>
                </a:extLst>
              </a:tr>
              <a:tr h="1058806">
                <a:tc>
                  <a:txBody>
                    <a:bodyPr/>
                    <a:lstStyle/>
                    <a:p>
                      <a:r>
                        <a:rPr lang="hu-HU" sz="2400" dirty="0" err="1"/>
                        <a:t>PAgP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G1/0/2, G1/0/3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09094"/>
                  </a:ext>
                </a:extLst>
              </a:tr>
            </a:tbl>
          </a:graphicData>
        </a:graphic>
      </p:graphicFrame>
      <p:pic>
        <p:nvPicPr>
          <p:cNvPr id="4" name="Kép 3">
            <a:extLst>
              <a:ext uri="{FF2B5EF4-FFF2-40B4-BE49-F238E27FC236}">
                <a16:creationId xmlns:a16="http://schemas.microsoft.com/office/drawing/2014/main" id="{C12EBC42-DADF-5B2E-CBE9-78E99EA97C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925" y="1551406"/>
            <a:ext cx="7147359" cy="200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3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E5BDAF9D-1EBC-23F0-D1A5-99F908A80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740997" y="424101"/>
            <a:ext cx="8735258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Etherchannel: Sávszélesség és Redundancia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386357" y="1296353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Több fizikai link összekapcsolása egy logikai linkbe a nagyobb átviteli sebesség és a hibatűrés érdekében.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-51685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Port-csoport beállítások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9059941" y="6540869"/>
            <a:ext cx="651569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Protokoll </a:t>
            </a:r>
            <a:r>
              <a:rPr lang="en-US" sz="28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konfiguráció</a:t>
            </a: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 (</a:t>
            </a:r>
            <a:r>
              <a:rPr lang="hu-HU" sz="2800" dirty="0" err="1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PAgP</a:t>
            </a:r>
            <a:r>
              <a:rPr lang="en-US" sz="28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807124" y="7492246"/>
            <a:ext cx="1344453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Ez kritikus a nagy forgalmú kapcsolódások (pl. kapcsoló-router) megbízhatósága szempontjából.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010BB255-4A8C-40AD-B323-C859C0D8B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E84B83D-6B01-3B15-FE6A-426F2C1C4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24" y="2089832"/>
            <a:ext cx="5664491" cy="3245017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DCCEA96-768B-6302-5770-994FF27A8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8787" y="2012704"/>
            <a:ext cx="5607338" cy="3333921"/>
          </a:xfrm>
          <a:prstGeom prst="rect">
            <a:avLst/>
          </a:prstGeom>
        </p:spPr>
      </p:pic>
      <p:pic>
        <p:nvPicPr>
          <p:cNvPr id="15" name="Kép 14" descr="A képen szöveg, képernyőkép, Betűtípus, diagram látható">
            <a:extLst>
              <a:ext uri="{FF2B5EF4-FFF2-40B4-BE49-F238E27FC236}">
                <a16:creationId xmlns:a16="http://schemas.microsoft.com/office/drawing/2014/main" id="{7623589C-268C-ED00-060F-7364088DF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5370" y="5998875"/>
            <a:ext cx="4628045" cy="1086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D26C5B2-E6E2-6244-F775-DC2AC06F0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711041"/>
            <a:ext cx="1285101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Portbiztonság (Portsecurity) a Hozzáférés Védelméért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571780" y="2031683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A kapcsoló portok korlátozása az ismert és engedélyezett MAC-címekre, növelve a fizikai hozzáférés biztonságát.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7571780" y="2914650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26931" y="335220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8592383" y="3118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MAC-cím tanulás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7826931" y="3498651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Statikus vagy dinamikus beállítások.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7571780" y="437649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26931" y="48140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8592383" y="458057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Sértési művelet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8133041" y="5152072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Kikapcsolás, korlátozás vagy védett mód.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571780" y="5838349"/>
            <a:ext cx="816531" cy="1257776"/>
          </a:xfrm>
          <a:prstGeom prst="roundRect">
            <a:avLst>
              <a:gd name="adj" fmla="val 36002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26931" y="6275903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8831868" y="60229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Hálózati integritás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8831868" y="6467236"/>
            <a:ext cx="525184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chemeClr val="bg1"/>
                </a:solidFill>
                <a:ea typeface="Brygada 1918" pitchFamily="34" charset="-122"/>
                <a:cs typeface="Brygada 1918" pitchFamily="34" charset="-120"/>
              </a:rPr>
              <a:t>Megakadályozza az illetéktelen eszközök csatlakozását.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D14630A-00F0-4A1E-B200-997DD1983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5C61B44-6EEC-4393-8F01-19710D949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05" y="2836664"/>
            <a:ext cx="5412443" cy="1609963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319F675-3C54-41DF-8FBF-EEE130782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06" y="5125468"/>
            <a:ext cx="5412443" cy="1425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16C9D-6495-02E5-CC1F-C65DEF36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8A7E332-1904-FD65-6017-50BE7BD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A07ECD-96B8-5BA1-33EF-D5D1AFE55DA1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Port-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Security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1866CCE-40F8-6772-EC3C-61284C97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3673762-E739-F68F-2378-49B64B9E5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91" y="2494706"/>
            <a:ext cx="6316730" cy="3240188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E7CAD8D-C24A-53A6-2669-651E31C68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46" y="2494707"/>
            <a:ext cx="6341814" cy="32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Kép 26">
            <a:extLst>
              <a:ext uri="{FF2B5EF4-FFF2-40B4-BE49-F238E27FC236}">
                <a16:creationId xmlns:a16="http://schemas.microsoft.com/office/drawing/2014/main" id="{29826B3C-7839-435A-8346-572CB061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"/>
            <a:ext cx="14630400" cy="83058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Bemutatkozás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CD51FCC6-60D3-46C9-993F-0D8170E43961}"/>
              </a:ext>
            </a:extLst>
          </p:cNvPr>
          <p:cNvSpPr txBox="1"/>
          <p:nvPr/>
        </p:nvSpPr>
        <p:spPr>
          <a:xfrm>
            <a:off x="1360967" y="2413591"/>
            <a:ext cx="12131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Cégünk,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, egy miskolci csomagszállító vállalat, ahol mi felelünk az informatikai és hálózati rendszerekért. Jelenlegi feladatunk a </a:t>
            </a:r>
            <a:r>
              <a:rPr lang="hu-HU" sz="3600" dirty="0" err="1">
                <a:solidFill>
                  <a:schemeClr val="bg1"/>
                </a:solidFill>
              </a:rPr>
              <a:t>Packeta</a:t>
            </a:r>
            <a:r>
              <a:rPr lang="hu-HU" sz="3600" dirty="0">
                <a:solidFill>
                  <a:schemeClr val="bg1"/>
                </a:solidFill>
              </a:rPr>
              <a:t> hálózati infrastruktúrájának teljes megtervezése és kiépítése, amely a miskolci központ mellett három különálló telephelyre tagolódik.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9121698" y="3760478"/>
            <a:ext cx="4965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2. Telephely (WIFI):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ED25815-5706-40C9-A746-58B2659E1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54" y="2283424"/>
            <a:ext cx="3876016" cy="437153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383C3AD-58EC-77C4-2394-4EA1511D0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359" y="2643826"/>
            <a:ext cx="3713228" cy="340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3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99CE1AE3-3F0E-4717-0A8F-D63C542B4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D3B8139-9A8C-435A-83DD-1025ADD986F3}"/>
              </a:ext>
            </a:extLst>
          </p:cNvPr>
          <p:cNvSpPr txBox="1"/>
          <p:nvPr/>
        </p:nvSpPr>
        <p:spPr>
          <a:xfrm>
            <a:off x="6960738" y="1633844"/>
            <a:ext cx="708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LAN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0CD0F63-02B0-B70D-C0EA-FDA3FD5FC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35" y="2277864"/>
            <a:ext cx="6408727" cy="3673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62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5D6FE1-6939-D354-DAF0-5BC2E36A9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EF3935CB-1199-A54C-3E1E-5B3484CB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6F3CF63-19E1-874E-5699-67A4D36566BC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18488A6-CE26-2250-1F8C-1EF8A5742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99D98DD-0BAE-3C05-7308-452D00D511D8}"/>
              </a:ext>
            </a:extLst>
          </p:cNvPr>
          <p:cNvSpPr txBox="1"/>
          <p:nvPr/>
        </p:nvSpPr>
        <p:spPr>
          <a:xfrm>
            <a:off x="6933771" y="1633844"/>
            <a:ext cx="762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WAN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0DB46ED4-4890-1605-BF00-1C26FBC90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67" y="2361862"/>
            <a:ext cx="5303862" cy="4736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67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8563E-1DB3-116A-B482-AC7A16D4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DA7F5088-9249-62B9-63D1-34A784DAB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95DE737-2E40-A057-E9D3-133ACCC75933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 biztonsági beállítás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FCDCB5A4-42D1-9479-E53D-F0BE18B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592C09E-6D06-4BE4-9492-9D282D758D43}"/>
              </a:ext>
            </a:extLst>
          </p:cNvPr>
          <p:cNvSpPr txBox="1"/>
          <p:nvPr/>
        </p:nvSpPr>
        <p:spPr>
          <a:xfrm>
            <a:off x="2379033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Wifi elérési út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113C516-80B1-46F3-82AC-398B73E62D1A}"/>
              </a:ext>
            </a:extLst>
          </p:cNvPr>
          <p:cNvSpPr txBox="1"/>
          <p:nvPr/>
        </p:nvSpPr>
        <p:spPr>
          <a:xfrm>
            <a:off x="9534888" y="2721934"/>
            <a:ext cx="204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Wifi biztonság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6A973498-1C4F-9D7C-0D3D-B0E3A5DD9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89" y="4491587"/>
            <a:ext cx="4543062" cy="277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AD468E6-BFB2-94C6-E207-83528F2C7E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8" y="4491587"/>
            <a:ext cx="5806955" cy="2223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54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D07214-2698-B624-F442-42756F074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74B1571B-7F12-0D42-450C-0DC6E725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74085B2-97FD-6B15-0D3D-28EC907704E0}"/>
              </a:ext>
            </a:extLst>
          </p:cNvPr>
          <p:cNvSpPr/>
          <p:nvPr/>
        </p:nvSpPr>
        <p:spPr>
          <a:xfrm>
            <a:off x="3974246" y="868654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WIFI Teszt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D454841-2EE0-25BE-313F-DCB3F4443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539A54EF-1EBC-C253-E07E-5C4405C9E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051" y="1736331"/>
            <a:ext cx="2850458" cy="616868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9FDEBAB0-1407-556B-D2DA-C7D7E896F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2016" y="1736331"/>
            <a:ext cx="2850458" cy="61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9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22A2D-A658-8B8F-35EE-7FBB2756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50D5D7B-FA93-4CE9-2C09-32AB8801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B202A6E-5928-404A-29A1-425F472BFC44}"/>
              </a:ext>
            </a:extLst>
          </p:cNvPr>
          <p:cNvSpPr/>
          <p:nvPr/>
        </p:nvSpPr>
        <p:spPr>
          <a:xfrm>
            <a:off x="3438168" y="127945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Center: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0288E7EB-897B-BDA1-623F-EF864B53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689F26D-FAFA-B7E8-07D1-90B16498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92" y="3267687"/>
            <a:ext cx="4255498" cy="271471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4EF42A4-C54C-A099-6D34-DF91498ACCE9}"/>
              </a:ext>
            </a:extLst>
          </p:cNvPr>
          <p:cNvSpPr txBox="1"/>
          <p:nvPr/>
        </p:nvSpPr>
        <p:spPr>
          <a:xfrm>
            <a:off x="10017303" y="3539256"/>
            <a:ext cx="37397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OSPF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PPP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NAT</a:t>
            </a:r>
          </a:p>
        </p:txBody>
      </p:sp>
    </p:spTree>
    <p:extLst>
      <p:ext uri="{BB962C8B-B14F-4D97-AF65-F5344CB8AC3E}">
        <p14:creationId xmlns:p14="http://schemas.microsoft.com/office/powerpoint/2010/main" val="28324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E9841D-F5A0-3CEB-B25B-540BCA5E5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8C82029-6F16-E043-3A9D-9CD74E962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6C7E26F-4C0A-5C85-A48F-6858AED93BB2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IP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Route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AE78179-D003-3135-3DB6-64D34E169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19BD692-BC97-E5FE-CAE1-88B3DE7A1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7700" y="1153826"/>
            <a:ext cx="9235000" cy="687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3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FA5F-4E78-9FC9-729E-EF0E62A0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6EC4311-F3A6-2835-EBE8-A269710E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3966C36-7C8E-007F-BB7A-120AC86F9376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PPP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42CE62E1-F6C0-FBBC-782F-58D429FB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AC4C38D-9EFF-B5E0-0799-9B8718787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7517" y="6314268"/>
            <a:ext cx="8619199" cy="874283"/>
          </a:xfrm>
          <a:prstGeom prst="rect">
            <a:avLst/>
          </a:prstGeom>
        </p:spPr>
      </p:pic>
      <p:pic>
        <p:nvPicPr>
          <p:cNvPr id="8" name="Kép 7" descr="A képen szöveg, Betűtípus, képernyő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4836599-D19F-7B4A-663B-1A6529882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2872" y="3314433"/>
            <a:ext cx="5228135" cy="132343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5BC4BD9-C3E2-5DB7-9A76-4C1D61A4BA2F}"/>
              </a:ext>
            </a:extLst>
          </p:cNvPr>
          <p:cNvSpPr txBox="1"/>
          <p:nvPr/>
        </p:nvSpPr>
        <p:spPr>
          <a:xfrm>
            <a:off x="1320226" y="1753672"/>
            <a:ext cx="12133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</a:rPr>
              <a:t>A PPP egy réteg 2-es protokoll, amely két hálózati eszköz közötti közvetlen kapcsolatot biztosít. Támogatja a hitelesítést és az IP-címek automatikus egyeztetését. Gyakran használják routerek közötti WAN kapcsolatoknál.</a:t>
            </a:r>
          </a:p>
        </p:txBody>
      </p:sp>
      <p:pic>
        <p:nvPicPr>
          <p:cNvPr id="15" name="Kép 14" descr="A képen szöveg, Betűtípus, képernyőkép, fehé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34AC1D8-2A4E-1D3B-4A60-16D966211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9777" y="3314433"/>
            <a:ext cx="3454578" cy="1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1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0921A-47FC-7584-BB6A-0D48EF2B6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1C79C0F-5C32-2CEE-CDA5-F04D6B5C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2F45CAB-59CE-DF59-A524-DD426C711F42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8D6EAC0D-629C-9045-4401-FD4B1FFAA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E04500D-C7D4-59D9-249B-C063253B8A6B}"/>
              </a:ext>
            </a:extLst>
          </p:cNvPr>
          <p:cNvSpPr txBox="1"/>
          <p:nvPr/>
        </p:nvSpPr>
        <p:spPr>
          <a:xfrm>
            <a:off x="10017303" y="3840214"/>
            <a:ext cx="300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Windows Server</a:t>
            </a:r>
          </a:p>
        </p:txBody>
      </p:sp>
      <p:pic>
        <p:nvPicPr>
          <p:cNvPr id="4" name="Kép 3" descr="A képen szöveg, képernyőkép, diagram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D3B0399B-F02F-13A1-01BE-1F3F8A0A6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56" y="2723338"/>
            <a:ext cx="5192529" cy="27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6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4C27B1-F6AA-8966-9AE7-B040A6FE0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44B18CD5-CF18-2690-D73D-CFE89DE5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2A8CEB2-F6AC-39AD-A958-B147539E0A72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DHCP Szerver 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EB90456-4B29-8942-9A53-38E3660AB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F5A35B0E-56DB-BEB6-EDB5-6ADE2B416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84" y="2105311"/>
            <a:ext cx="10242427" cy="5768724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97199DC-919A-AEA7-590E-25F1D827F298}"/>
              </a:ext>
            </a:extLst>
          </p:cNvPr>
          <p:cNvSpPr txBox="1"/>
          <p:nvPr/>
        </p:nvSpPr>
        <p:spPr>
          <a:xfrm>
            <a:off x="6580597" y="1341187"/>
            <a:ext cx="146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DHCP Vlan15</a:t>
            </a:r>
          </a:p>
        </p:txBody>
      </p:sp>
    </p:spTree>
    <p:extLst>
      <p:ext uri="{BB962C8B-B14F-4D97-AF65-F5344CB8AC3E}">
        <p14:creationId xmlns:p14="http://schemas.microsoft.com/office/powerpoint/2010/main" val="26865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521" y="704136"/>
            <a:ext cx="10570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Alapvető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Hálózati Eszközök Áttekintése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3275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04098" y="2872978"/>
            <a:ext cx="37840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Routerek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4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4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21-es)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43435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Layer 3 forgalom és az alhálózatok közötti útválasztás biztosítása.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55631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50664" y="2836590"/>
            <a:ext cx="3992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Kapcsolók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(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3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db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cisco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1000</a:t>
            </a: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-as)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56884" y="343435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Layer 2 kapcsolat, VLAN-ok és hálózati hozzáférés menedzselése.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41089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82428" y="56182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ASA </a:t>
            </a:r>
            <a:r>
              <a:rPr lang="en-US" sz="2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Tűzfal</a:t>
            </a:r>
            <a:r>
              <a:rPr lang="hu-HU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FPL 1010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93790" y="61391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Külső és belső hálózati forgalom szűrése és a biztonság megerősítése.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41089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945582" y="56194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Végeszközök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7456884" y="613910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Munkaállomások, szerverek és egyéb kliensek.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71200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Ezek az elemek alkotják a Packeta robusztus hálózati infrastruktúrájának alapját.</a:t>
            </a:r>
            <a:endParaRPr lang="en-US" sz="2000" dirty="0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7BC02A97-9D44-486A-AD26-A88609CDF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4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0C45-2449-A6F1-3D5A-07220402D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D10F2392-8309-EAF4-7152-0DAE804AB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7C89297-79AA-119B-8EFD-F946004A2F9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DHCP Szerver 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63F1FD7E-9EAF-1549-8124-7A6B2E783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3363CCD-B7D3-57E1-0E09-55BD7EFB1891}"/>
              </a:ext>
            </a:extLst>
          </p:cNvPr>
          <p:cNvSpPr txBox="1"/>
          <p:nvPr/>
        </p:nvSpPr>
        <p:spPr>
          <a:xfrm>
            <a:off x="6580597" y="1341187"/>
            <a:ext cx="146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DHCP Vlan35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4B639D1-25A1-657E-1F91-7EE7149AE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028" y="2229490"/>
            <a:ext cx="9706344" cy="546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54C252-1960-5186-7573-5AE96CC4B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11BC990-EED2-681A-0B3A-3ECA7EF6B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689FF9F-9D3E-6CE2-E5D4-C9B9D3348361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SzerverWeb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config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(Windows)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0B4284D-3864-B969-BA40-3284A8931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6336E7D-BC6F-5BF5-2453-F4F1623B7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202" y="1111669"/>
            <a:ext cx="9243995" cy="69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3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E0E912-AFB4-0EB1-8410-36C83010D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3241B803-A16C-125E-1795-DFFA78539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B4C1A7D-AE0A-4010-0311-013227C0FF7F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SzerverWeb cím általi elérése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F06E79C-6E58-D75E-9FAD-6A573E77D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D0ECE07-F213-54E2-EA4D-BD0C32E56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587" y="1323261"/>
            <a:ext cx="10559221" cy="65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86394-A64C-FF60-E333-06F355393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19C70EE1-90A7-D124-0AEE-E5E098FB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5FFEA38-093E-379A-92C0-56D55FE314C8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Szerver </a:t>
            </a: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Binding</a:t>
            </a:r>
            <a:endParaRPr lang="hu-HU" sz="4800" dirty="0">
              <a:solidFill>
                <a:schemeClr val="bg1"/>
              </a:solidFill>
              <a:ea typeface="Brygada 1918 Semi Bold" pitchFamily="34" charset="-122"/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50B06757-8898-181E-2DDC-29CFA28E4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CC1D041-E284-CC3F-6075-114878482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166" y="1551652"/>
            <a:ext cx="8422064" cy="63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1D9CFD-7B04-CC41-F6B1-585BC9719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972EB440-2E98-6673-893E-7EBE78AB7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87AB0CFD-A9F9-9026-6AD7-487CFC70B015}"/>
              </a:ext>
            </a:extLst>
          </p:cNvPr>
          <p:cNvSpPr/>
          <p:nvPr/>
        </p:nvSpPr>
        <p:spPr>
          <a:xfrm>
            <a:off x="3095821" y="1211328"/>
            <a:ext cx="8438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3. Telephely (</a:t>
            </a: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-szerverszoba)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9B187AF-4A0C-1575-9887-DD96D3447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8650F1F-6134-9B05-1D97-A06913CEF684}"/>
              </a:ext>
            </a:extLst>
          </p:cNvPr>
          <p:cNvSpPr txBox="1"/>
          <p:nvPr/>
        </p:nvSpPr>
        <p:spPr>
          <a:xfrm>
            <a:off x="10623478" y="3883967"/>
            <a:ext cx="2167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Linux Server</a:t>
            </a:r>
          </a:p>
        </p:txBody>
      </p:sp>
      <p:pic>
        <p:nvPicPr>
          <p:cNvPr id="4" name="Kép 3" descr="A képen szöveg, képernyőkép, diagram, Betűtípu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3F010673-F480-BF8C-3EA6-F1CC51D36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56" y="2723338"/>
            <a:ext cx="5192529" cy="27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1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EA1575-4A05-4F53-610D-094663970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32562C2-A7DA-B2D8-F2E6-AF6DC4879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81D1001-226B-E1E5-AEA9-27FB2006382D}"/>
              </a:ext>
            </a:extLst>
          </p:cNvPr>
          <p:cNvSpPr/>
          <p:nvPr/>
        </p:nvSpPr>
        <p:spPr>
          <a:xfrm>
            <a:off x="5279990" y="513707"/>
            <a:ext cx="4070420" cy="43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FTP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2137EB46-F343-46F0-0A69-FA80ED498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21D978-6354-B3DD-0C4F-08D5ED987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800" y="2711280"/>
            <a:ext cx="9422799" cy="280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83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1FFC1D-8648-CF74-0F4D-684D8EA8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5706E39F-B85B-8775-5AE6-9081BFECE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2076720-3CED-2191-DF37-00BC4EC4ECD7}"/>
              </a:ext>
            </a:extLst>
          </p:cNvPr>
          <p:cNvSpPr/>
          <p:nvPr/>
        </p:nvSpPr>
        <p:spPr>
          <a:xfrm>
            <a:off x="3836725" y="534254"/>
            <a:ext cx="6956949" cy="432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</a:rPr>
              <a:t>Zabbix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</a:rPr>
              <a:t> monitoring szerver</a:t>
            </a: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A37BA176-8CB5-7B60-EF05-581B90771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E737325-5D52-22F2-0A68-77E3729DE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50" y="1264166"/>
            <a:ext cx="6956949" cy="434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F2E2AF-B25E-6364-CC50-7FEEBC522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452" y="3411020"/>
            <a:ext cx="8626948" cy="462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72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84A3F8-361C-5C9B-7606-7C8254E0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94D71B8-652F-7EC8-67A6-D2EEBBE22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8677D83-1DB7-0075-7E38-AD3028DBFA19}"/>
              </a:ext>
            </a:extLst>
          </p:cNvPr>
          <p:cNvSpPr/>
          <p:nvPr/>
        </p:nvSpPr>
        <p:spPr>
          <a:xfrm>
            <a:off x="3545409" y="1756887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Project Management eszközök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11198E38-0573-DEEF-2C59-58D4634BC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43EA0F-DBE6-77B4-EE57-3B9FB6B94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ACC08FBF-2C5C-D777-B6CD-0FC9265DA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6AE97D1-470B-6F16-17AF-13B28B0DAC2E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 err="1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Github</a:t>
            </a: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 használata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55E06F5-AFE1-41FD-3AD4-7D7A83E66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121E2E3-CE64-BD36-4273-BCAC70488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560" y="1140086"/>
            <a:ext cx="12173576" cy="64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8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728CFD-F678-AF56-D0EF-D0E5BA353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A0B6A79C-9252-D518-4613-FC17C7C3A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32"/>
            <a:ext cx="14630400" cy="823173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D375BFF-14BE-78A8-5EF6-D0F379ED433B}"/>
              </a:ext>
            </a:extLst>
          </p:cNvPr>
          <p:cNvSpPr/>
          <p:nvPr/>
        </p:nvSpPr>
        <p:spPr>
          <a:xfrm>
            <a:off x="3974245" y="550771"/>
            <a:ext cx="6681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hu-HU" sz="480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Segítségkérések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9" name="Kép 28">
            <a:extLst>
              <a:ext uri="{FF2B5EF4-FFF2-40B4-BE49-F238E27FC236}">
                <a16:creationId xmlns:a16="http://schemas.microsoft.com/office/drawing/2014/main" id="{E2AE49E9-5124-378E-FAAB-4F0BC61A5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0CBD865-BBBE-D499-E7C6-025155668F58}"/>
              </a:ext>
            </a:extLst>
          </p:cNvPr>
          <p:cNvSpPr txBox="1"/>
          <p:nvPr/>
        </p:nvSpPr>
        <p:spPr>
          <a:xfrm>
            <a:off x="2003458" y="2991415"/>
            <a:ext cx="106234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Google / </a:t>
            </a:r>
            <a:r>
              <a:rPr lang="hu-HU" sz="2800" dirty="0" err="1">
                <a:solidFill>
                  <a:schemeClr val="bg1"/>
                </a:solidFill>
              </a:rPr>
              <a:t>ChatGPT</a:t>
            </a:r>
            <a:endParaRPr lang="hu-HU" sz="28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 err="1">
                <a:solidFill>
                  <a:schemeClr val="bg1"/>
                </a:solidFill>
              </a:rPr>
              <a:t>DotNyet</a:t>
            </a:r>
            <a:r>
              <a:rPr lang="hu-HU" sz="2800" dirty="0">
                <a:solidFill>
                  <a:schemeClr val="bg1"/>
                </a:solidFill>
              </a:rPr>
              <a:t> csapatból Ötvös Bence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Csontos Dénes tanárúr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hu-HU" sz="2800" dirty="0">
                <a:solidFill>
                  <a:schemeClr val="bg1"/>
                </a:solidFill>
              </a:rPr>
              <a:t>Köszönjük a segítséget a másik csapatnak és Csontos Dénes tanárúrnak</a:t>
            </a:r>
          </a:p>
        </p:txBody>
      </p:sp>
    </p:spTree>
    <p:extLst>
      <p:ext uri="{BB962C8B-B14F-4D97-AF65-F5344CB8AC3E}">
        <p14:creationId xmlns:p14="http://schemas.microsoft.com/office/powerpoint/2010/main" val="160551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Topológia Vázlata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00173" y="9265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A hálózat vizuális elrendezése – az eszközök összekapcsolása és a redundancia kiépítése.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00172" y="1409110"/>
            <a:ext cx="13042821" cy="963811"/>
          </a:xfrm>
          <a:prstGeom prst="roundRect">
            <a:avLst>
              <a:gd name="adj" fmla="val 35302"/>
            </a:avLst>
          </a:prstGeom>
          <a:solidFill>
            <a:srgbClr val="DFE4C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2" y="1777608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980" y="168334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ea typeface="Brygada 1918" pitchFamily="34" charset="-122"/>
                <a:cs typeface="Brygada 1918" pitchFamily="34" charset="-120"/>
              </a:rPr>
              <a:t>Az ábra mutatja a központi routerek, kapcsolók és a tűzfal logikai elhelyezkedését.</a:t>
            </a:r>
            <a:endParaRPr lang="en-US" sz="20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5BFF6AC9-DC98-4C21-8DAD-96AE616B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4D1E9E1-BC7D-480C-A5AA-ECE9D0F2E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945" y="2404407"/>
            <a:ext cx="11051291" cy="5773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9B1AB-4881-8DB0-6E68-F4051E71A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C08D99E-F499-FDD8-260E-D98217934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8229599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8AAE8B2-60C8-5012-B3A8-2D2F00D169C3}"/>
              </a:ext>
            </a:extLst>
          </p:cNvPr>
          <p:cNvSpPr/>
          <p:nvPr/>
        </p:nvSpPr>
        <p:spPr>
          <a:xfrm>
            <a:off x="3545409" y="3775751"/>
            <a:ext cx="7539582" cy="83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Köszönjük a figyelmet!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41BB3922-BF02-70E9-25B1-A0F8C620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3EB6B6-77E0-F7E6-D36C-00E416C1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75F2584-CC74-675E-B066-926D4D8F3202}"/>
              </a:ext>
            </a:extLst>
          </p:cNvPr>
          <p:cNvSpPr/>
          <p:nvPr/>
        </p:nvSpPr>
        <p:spPr>
          <a:xfrm>
            <a:off x="3771304" y="245491"/>
            <a:ext cx="7087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Hálózati </a:t>
            </a:r>
            <a:r>
              <a:rPr lang="en-US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Topológia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hu-HU" sz="4800" dirty="0" err="1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Degem</a:t>
            </a:r>
            <a:r>
              <a:rPr lang="hu-HU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labor</a:t>
            </a:r>
            <a:endParaRPr lang="en-US" sz="48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01649642-F2EA-AE00-F662-0D5A66CCE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1D8FEC2-3198-2239-07C8-2DB0B83A4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91250" y="1755740"/>
            <a:ext cx="7220585" cy="57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6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8168" y="1492959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Feladat elosztás: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13042821" cy="4822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56B0D935-E43E-4867-B41F-5338A937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4566F2C7-D32B-52E5-F600-00B51CC7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348480"/>
              </p:ext>
            </p:extLst>
          </p:nvPr>
        </p:nvGraphicFramePr>
        <p:xfrm>
          <a:off x="1933254" y="2769632"/>
          <a:ext cx="10763892" cy="46746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87964">
                  <a:extLst>
                    <a:ext uri="{9D8B030D-6E8A-4147-A177-3AD203B41FA5}">
                      <a16:colId xmlns:a16="http://schemas.microsoft.com/office/drawing/2014/main" val="410713047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1122999823"/>
                    </a:ext>
                  </a:extLst>
                </a:gridCol>
                <a:gridCol w="3587964">
                  <a:extLst>
                    <a:ext uri="{9D8B030D-6E8A-4147-A177-3AD203B41FA5}">
                      <a16:colId xmlns:a16="http://schemas.microsoft.com/office/drawing/2014/main" val="418525201"/>
                    </a:ext>
                  </a:extLst>
                </a:gridCol>
              </a:tblGrid>
              <a:tr h="475378">
                <a:tc>
                  <a:txBody>
                    <a:bodyPr/>
                    <a:lstStyle/>
                    <a:p>
                      <a:r>
                        <a:rPr lang="hu-HU" sz="2000" dirty="0"/>
                        <a:t>Oleszka Attila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Kántor Bence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dirty="0"/>
                        <a:t>Simon Viktor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455221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Prezentáció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topológia kialakítása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1738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Tesztről dokumentáció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IPv4 címzés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68079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Tesztelés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HSRP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1034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 err="1"/>
                        <a:t>Etherchannel</a:t>
                      </a:r>
                      <a:r>
                        <a:rPr lang="hu-HU" dirty="0"/>
                        <a:t>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WIFI router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82307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Port-</a:t>
                      </a:r>
                      <a:r>
                        <a:rPr lang="hu-HU" dirty="0" err="1"/>
                        <a:t>Security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NAT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SSH konfigurálás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991883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ACL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Alapbeállítások (felhasználó név, jelszó)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046515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IPv6 címzés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Windows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70086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OSPF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Linux szerver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264984"/>
                  </a:ext>
                </a:extLst>
              </a:tr>
              <a:tr h="444905">
                <a:tc>
                  <a:txBody>
                    <a:bodyPr/>
                    <a:lstStyle/>
                    <a:p>
                      <a:r>
                        <a:rPr lang="hu-HU" dirty="0"/>
                        <a:t>VLAN-ok közötti  forgalomirányítás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ASA tűzfal konfigurálás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8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24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D3828-5AAE-6C44-132F-E9BDF858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565E40-1C53-97C2-8A82-E0EDEEB461EA}"/>
              </a:ext>
            </a:extLst>
          </p:cNvPr>
          <p:cNvSpPr/>
          <p:nvPr/>
        </p:nvSpPr>
        <p:spPr>
          <a:xfrm>
            <a:off x="3438168" y="599108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Interfész IP </a:t>
            </a:r>
            <a:r>
              <a:rPr lang="en-US" sz="480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Címzés</a:t>
            </a:r>
            <a:r>
              <a:rPr lang="en-US" sz="4450" dirty="0">
                <a:solidFill>
                  <a:srgbClr val="403011"/>
                </a:solidFill>
                <a:ea typeface="Brygada 1918 Semi Bold" pitchFamily="34" charset="-122"/>
                <a:cs typeface="Brygada 1918 Semi Bold" pitchFamily="34" charset="-120"/>
              </a:rPr>
              <a:t> Részletei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52D093-5305-F70F-0878-E5CBB77C0716}"/>
              </a:ext>
            </a:extLst>
          </p:cNvPr>
          <p:cNvSpPr/>
          <p:nvPr/>
        </p:nvSpPr>
        <p:spPr>
          <a:xfrm>
            <a:off x="793790" y="1857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403011"/>
                </a:solidFill>
                <a:ea typeface="Brygada 1918" pitchFamily="34" charset="-122"/>
                <a:cs typeface="Brygada 1918" pitchFamily="34" charset="-120"/>
              </a:rPr>
              <a:t>Részletes beállítások az alhálózatok és az interfészek IP-cím kiosztásához.</a:t>
            </a:r>
            <a:endParaRPr lang="en-US" sz="2800" dirty="0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B3CEA094-FA5A-A8FD-2683-7B5AB44C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 descr="A képen szöveg, képernyőkép, szám, Párhuzamo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7C9DE769-3F1B-5C92-3978-F107B94AF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687" y="2443673"/>
            <a:ext cx="9945026" cy="544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A20E4-3A7E-2E91-31AF-21A48510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43546A8-B178-B10A-9345-AA0E78FA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08AB6B-022D-66A8-21C1-45BD205D8E00}"/>
              </a:ext>
            </a:extLst>
          </p:cNvPr>
          <p:cNvSpPr/>
          <p:nvPr/>
        </p:nvSpPr>
        <p:spPr>
          <a:xfrm>
            <a:off x="6685532" y="3760410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  <a:cs typeface="Brygada 1918 Semi Bold" pitchFamily="34" charset="-120"/>
              </a:rPr>
              <a:t>1. Telephely(Fő):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D69277E1-4A08-5835-56CA-3358D4F8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7805351-C011-486D-3243-83317E517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06" y="2674821"/>
            <a:ext cx="6113123" cy="36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9389F-8A1D-58A8-E176-69D65578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2C6FDAC1-AA6A-A5C1-A5AB-F7D68C84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FF4FE60-3DE0-90D1-7243-4931A4216CF7}"/>
              </a:ext>
            </a:extLst>
          </p:cNvPr>
          <p:cNvSpPr/>
          <p:nvPr/>
        </p:nvSpPr>
        <p:spPr>
          <a:xfrm>
            <a:off x="3438168" y="514264"/>
            <a:ext cx="77540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hu-HU" sz="4450" dirty="0" err="1">
                <a:solidFill>
                  <a:schemeClr val="bg1"/>
                </a:solidFill>
                <a:ea typeface="Brygada 1918 Semi Bold" pitchFamily="34" charset="-122"/>
              </a:rPr>
              <a:t>Packeta</a:t>
            </a:r>
            <a:r>
              <a:rPr lang="hu-HU" sz="4450" dirty="0">
                <a:solidFill>
                  <a:schemeClr val="bg1"/>
                </a:solidFill>
                <a:ea typeface="Brygada 1918 Semi Bold" pitchFamily="34" charset="-122"/>
              </a:rPr>
              <a:t>-Gyártósor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30B5461F-D512-6C61-7077-401B653AC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3486" y="103465"/>
            <a:ext cx="1465880" cy="153037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37AD2617-B9A6-E3DE-4627-0857634D965C}"/>
              </a:ext>
            </a:extLst>
          </p:cNvPr>
          <p:cNvSpPr txBox="1"/>
          <p:nvPr/>
        </p:nvSpPr>
        <p:spPr>
          <a:xfrm>
            <a:off x="628580" y="2578813"/>
            <a:ext cx="31130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Használt technológiák:</a:t>
            </a:r>
          </a:p>
          <a:p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SSH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HSRP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VLAN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 err="1">
                <a:solidFill>
                  <a:schemeClr val="bg1"/>
                </a:solidFill>
              </a:rPr>
              <a:t>Etherchannel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ASA Tűzfal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IPv4/IPv6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ACL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hu-HU" sz="2400" dirty="0">
                <a:solidFill>
                  <a:schemeClr val="bg1"/>
                </a:solidFill>
              </a:rPr>
              <a:t>Port-</a:t>
            </a:r>
            <a:r>
              <a:rPr lang="hu-HU" sz="2400" dirty="0" err="1">
                <a:solidFill>
                  <a:schemeClr val="bg1"/>
                </a:solidFill>
              </a:rPr>
              <a:t>Security</a:t>
            </a:r>
            <a:endParaRPr lang="hu-H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7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4221</TotalTime>
  <Words>763</Words>
  <Application>Microsoft Office PowerPoint</Application>
  <PresentationFormat>Egyéni</PresentationFormat>
  <Paragraphs>214</Paragraphs>
  <Slides>40</Slides>
  <Notes>40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40</vt:i4>
      </vt:variant>
    </vt:vector>
  </HeadingPairs>
  <TitlesOfParts>
    <vt:vector size="45" baseType="lpstr">
      <vt:lpstr>Wingdings</vt:lpstr>
      <vt:lpstr>Brygada 1918 Semi Bold</vt:lpstr>
      <vt:lpstr>Brygada 1918</vt:lpstr>
      <vt:lpstr>Arial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Kántor Bence</dc:creator>
  <cp:lastModifiedBy>Attila Oleszka</cp:lastModifiedBy>
  <cp:revision>73</cp:revision>
  <dcterms:created xsi:type="dcterms:W3CDTF">2025-10-22T09:55:04Z</dcterms:created>
  <dcterms:modified xsi:type="dcterms:W3CDTF">2026-02-11T12:00:54Z</dcterms:modified>
</cp:coreProperties>
</file>